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74" r:id="rId3"/>
    <p:sldId id="275" r:id="rId4"/>
    <p:sldId id="277" r:id="rId5"/>
    <p:sldId id="278" r:id="rId6"/>
    <p:sldId id="27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2BA12937-4576-46E9-A5F1-44D83CB878C6}">
          <p14:sldIdLst>
            <p14:sldId id="256"/>
            <p14:sldId id="274"/>
            <p14:sldId id="275"/>
            <p14:sldId id="277"/>
            <p14:sldId id="278"/>
            <p14:sldId id="2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ng" initials="C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FF"/>
    <a:srgbClr val="CCECFF"/>
    <a:srgbClr val="99CCFF"/>
    <a:srgbClr val="FFFF99"/>
    <a:srgbClr val="FFFF66"/>
    <a:srgbClr val="FBF385"/>
    <a:srgbClr val="EEA5FF"/>
    <a:srgbClr val="FF4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3" autoAdjust="0"/>
    <p:restoredTop sz="89355" autoAdjust="0"/>
  </p:normalViewPr>
  <p:slideViewPr>
    <p:cSldViewPr>
      <p:cViewPr varScale="1">
        <p:scale>
          <a:sx n="86" d="100"/>
          <a:sy n="86" d="100"/>
        </p:scale>
        <p:origin x="1188" y="34"/>
      </p:cViewPr>
      <p:guideLst>
        <p:guide orient="horz" pos="2154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8"/>
      </p:cViewPr>
      <p:guideLst>
        <p:guide orient="horz" pos="2872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76C343F1-3439-734F-85AA-BD8B399AF6A3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90187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en-US" altLang="zh-CN" noProof="0"/>
          </a:p>
          <a:p>
            <a:pPr lvl="1"/>
            <a:r>
              <a:rPr lang="zh-CN" altLang="en-US" noProof="0"/>
              <a:t>第二级</a:t>
            </a:r>
            <a:endParaRPr lang="en-US" altLang="zh-CN" noProof="0"/>
          </a:p>
          <a:p>
            <a:pPr lvl="2"/>
            <a:r>
              <a:rPr lang="zh-CN" altLang="en-US" noProof="0"/>
              <a:t>第三级</a:t>
            </a:r>
            <a:endParaRPr lang="en-US" altLang="zh-CN" noProof="0"/>
          </a:p>
          <a:p>
            <a:pPr lvl="3"/>
            <a:r>
              <a:rPr lang="zh-CN" altLang="en-US" noProof="0"/>
              <a:t>第四级</a:t>
            </a:r>
            <a:endParaRPr lang="en-US" altLang="zh-CN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04EB2441-6E1B-0C46-A084-F5418D440600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0572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4EB2441-6E1B-0C46-A084-F5418D440600}" type="slidenum">
              <a:rPr lang="en-US" altLang="zh-CN" smtClean="0"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1387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charset="0"/>
              <a:buNone/>
              <a:defRPr sz="2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bIns="45720"/>
          <a:lstStyle>
            <a:lvl1pPr algn="ctr"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CN" altLang="en-US" sz="2000" dirty="0" smtClean="0"/>
            </a:lvl1pPr>
            <a:lvl2pPr>
              <a:defRPr lang="zh-CN" altLang="en-US" sz="1800" dirty="0" smtClean="0"/>
            </a:lvl2pPr>
            <a:lvl3pPr>
              <a:defRPr lang="zh-CN" altLang="en-US" sz="1600" dirty="0" smtClean="0"/>
            </a:lvl3pPr>
            <a:lvl4pPr>
              <a:defRPr lang="zh-CN" altLang="en-US" sz="1400" dirty="0" smtClean="0"/>
            </a:lvl4pPr>
            <a:lvl5pPr>
              <a:defRPr lang="zh-CN" altLang="en-US" sz="1400" dirty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66738" y="1119189"/>
            <a:ext cx="7958137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3399FF"/>
          </a:solidFill>
          <a:ln w="9525">
            <a:solidFill>
              <a:srgbClr val="3399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04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004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1375" y="6624638"/>
            <a:ext cx="19526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o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ü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Ø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+mn-lt"/>
          <a:ea typeface="+mn-ea"/>
          <a:cs typeface="+mn-cs"/>
        </a:defRPr>
      </a:lvl5pPr>
      <a:lvl6pPr marL="25514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30086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658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9230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stc_dip@163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1371600"/>
          </a:xfrm>
        </p:spPr>
        <p:txBody>
          <a:bodyPr/>
          <a:lstStyle/>
          <a:p>
            <a:pPr algn="ctr"/>
            <a:r>
              <a:rPr lang="en-US" altLang="zh-CN" dirty="0"/>
              <a:t>《</a:t>
            </a:r>
            <a:r>
              <a:rPr lang="zh-CN" altLang="en-US" dirty="0"/>
              <a:t>数字图像处理</a:t>
            </a:r>
            <a:r>
              <a:rPr lang="en-US" altLang="zh-CN" dirty="0"/>
              <a:t>》</a:t>
            </a:r>
            <a:br>
              <a:rPr lang="en-US" altLang="zh-CN" dirty="0"/>
            </a:br>
            <a:r>
              <a:rPr lang="zh-CN" altLang="en-US" dirty="0"/>
              <a:t>第五次编程作业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4005064"/>
            <a:ext cx="7010400" cy="1600200"/>
          </a:xfrm>
        </p:spPr>
        <p:txBody>
          <a:bodyPr/>
          <a:lstStyle/>
          <a:p>
            <a:pPr algn="ctr"/>
            <a:r>
              <a:rPr lang="en-US" altLang="zh-CN" sz="3200" dirty="0"/>
              <a:t>2025-11-17</a:t>
            </a:r>
            <a:endParaRPr lang="zh-CN" altLang="en-US" sz="32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B4CD4-818E-4506-ADCF-541D87BBB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作业安排及提交时间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7331D-3629-455E-BB8C-1E1BBD383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编程作业任务</a:t>
            </a:r>
            <a:r>
              <a:rPr lang="en-US" altLang="zh-CN" sz="2400" dirty="0"/>
              <a:t> – </a:t>
            </a:r>
            <a:r>
              <a:rPr lang="zh-CN" altLang="en-US" sz="2400" dirty="0"/>
              <a:t>复现书上以下结果</a:t>
            </a:r>
            <a:endParaRPr lang="en-US" altLang="zh-CN" sz="2400" dirty="0"/>
          </a:p>
          <a:p>
            <a:pPr lvl="1"/>
            <a:r>
              <a:rPr lang="zh-CN" altLang="en-US" sz="2000" dirty="0"/>
              <a:t>二值形态学：</a:t>
            </a:r>
            <a:endParaRPr lang="en-US" altLang="zh-CN" sz="2000" dirty="0"/>
          </a:p>
          <a:p>
            <a:pPr lvl="2"/>
            <a:r>
              <a:rPr lang="zh-CN" altLang="en-US" sz="1800" dirty="0"/>
              <a:t>图</a:t>
            </a:r>
            <a:r>
              <a:rPr lang="en-US" altLang="zh-CN" sz="1800" dirty="0"/>
              <a:t>9.29</a:t>
            </a:r>
            <a:r>
              <a:rPr lang="zh-CN" altLang="en-US" sz="1800" dirty="0"/>
              <a:t>， 图</a:t>
            </a:r>
            <a:r>
              <a:rPr lang="en-US" altLang="zh-CN" sz="1800" dirty="0"/>
              <a:t>9.31</a:t>
            </a:r>
            <a:r>
              <a:rPr lang="zh-CN" altLang="en-US" sz="1800" dirty="0"/>
              <a:t>，图</a:t>
            </a:r>
            <a:r>
              <a:rPr lang="en-US" altLang="zh-CN" sz="1800" dirty="0"/>
              <a:t>9.32</a:t>
            </a:r>
          </a:p>
          <a:p>
            <a:pPr lvl="1"/>
            <a:r>
              <a:rPr lang="zh-CN" altLang="en-US" sz="2000" dirty="0"/>
              <a:t>灰度级形态学</a:t>
            </a:r>
            <a:endParaRPr lang="en-US" altLang="zh-CN" sz="2000" dirty="0"/>
          </a:p>
          <a:p>
            <a:pPr lvl="2"/>
            <a:r>
              <a:rPr lang="zh-CN" altLang="en-US" sz="1800" dirty="0"/>
              <a:t>图</a:t>
            </a:r>
            <a:r>
              <a:rPr lang="en-US" altLang="zh-CN" sz="1800" dirty="0"/>
              <a:t>9.40</a:t>
            </a:r>
            <a:r>
              <a:rPr lang="zh-CN" altLang="en-US" sz="1800" dirty="0"/>
              <a:t>，图</a:t>
            </a:r>
            <a:r>
              <a:rPr lang="en-US" altLang="zh-CN" sz="1800" dirty="0"/>
              <a:t>9.41</a:t>
            </a:r>
            <a:r>
              <a:rPr lang="zh-CN" altLang="en-US" sz="1800" dirty="0"/>
              <a:t>，图</a:t>
            </a:r>
            <a:r>
              <a:rPr lang="en-US" altLang="zh-CN" sz="1800" dirty="0"/>
              <a:t>9.43</a:t>
            </a:r>
          </a:p>
          <a:p>
            <a:pPr lvl="1"/>
            <a:endParaRPr lang="en-US" altLang="zh-CN" sz="2000" dirty="0"/>
          </a:p>
          <a:p>
            <a:endParaRPr lang="en-US" altLang="zh-CN" sz="2400" dirty="0"/>
          </a:p>
          <a:p>
            <a:r>
              <a:rPr lang="zh-CN" altLang="en-US" sz="2400" dirty="0"/>
              <a:t>提交时间：</a:t>
            </a:r>
            <a:r>
              <a:rPr lang="en-US" altLang="zh-CN" sz="2400" dirty="0"/>
              <a:t>2025</a:t>
            </a:r>
            <a:r>
              <a:rPr lang="zh-CN" altLang="en-US" sz="2400" dirty="0"/>
              <a:t>年</a:t>
            </a:r>
            <a:r>
              <a:rPr lang="en-US" altLang="zh-CN" sz="2400" dirty="0"/>
              <a:t>11</a:t>
            </a:r>
            <a:r>
              <a:rPr lang="zh-CN" altLang="en-US" sz="2400" dirty="0"/>
              <a:t>月</a:t>
            </a:r>
            <a:r>
              <a:rPr lang="en-US" altLang="zh-CN" sz="2400" dirty="0"/>
              <a:t>23</a:t>
            </a:r>
            <a:r>
              <a:rPr lang="zh-CN" altLang="en-US" sz="2400" dirty="0"/>
              <a:t>日晚上</a:t>
            </a:r>
            <a:r>
              <a:rPr lang="en-US" altLang="zh-CN" sz="2400" dirty="0"/>
              <a:t>12</a:t>
            </a:r>
            <a:r>
              <a:rPr lang="zh-CN" altLang="en-US" sz="2400" dirty="0"/>
              <a:t>点前</a:t>
            </a:r>
            <a:endParaRPr lang="en-US" altLang="zh-CN" sz="2400" dirty="0"/>
          </a:p>
          <a:p>
            <a:pPr lvl="1"/>
            <a:r>
              <a:rPr lang="zh-CN" altLang="en-US" sz="2000" dirty="0"/>
              <a:t>要求：提交代码实现和实验报告，打包并压缩</a:t>
            </a:r>
            <a:endParaRPr lang="en-US" altLang="zh-CN" sz="2000" dirty="0"/>
          </a:p>
          <a:p>
            <a:pPr lvl="1"/>
            <a:r>
              <a:rPr lang="zh-CN" altLang="en-US" sz="2000" dirty="0"/>
              <a:t>命名规则：第五次编程作业</a:t>
            </a:r>
            <a:r>
              <a:rPr lang="en-US" altLang="zh-CN" sz="2000" dirty="0"/>
              <a:t>_</a:t>
            </a:r>
            <a:r>
              <a:rPr lang="zh-CN" altLang="en-US" sz="2000" dirty="0"/>
              <a:t>学号</a:t>
            </a:r>
            <a:r>
              <a:rPr lang="en-US" altLang="zh-CN" sz="2000" dirty="0"/>
              <a:t>_</a:t>
            </a:r>
            <a:r>
              <a:rPr lang="zh-CN" altLang="en-US" sz="2000" dirty="0"/>
              <a:t>姓名</a:t>
            </a:r>
            <a:endParaRPr lang="en-US" altLang="zh-CN" sz="2000" dirty="0"/>
          </a:p>
          <a:p>
            <a:pPr lvl="1"/>
            <a:r>
              <a:rPr lang="zh-CN" altLang="en-US" sz="2000" dirty="0"/>
              <a:t>发到邮箱 </a:t>
            </a:r>
            <a:r>
              <a:rPr lang="en-US" altLang="zh-CN" sz="2000" dirty="0">
                <a:hlinkClick r:id="rId2"/>
              </a:rPr>
              <a:t>ustc_dip@163.com</a:t>
            </a:r>
            <a:endParaRPr lang="en-US" altLang="zh-CN" sz="2000" dirty="0"/>
          </a:p>
          <a:p>
            <a:pPr lvl="1"/>
            <a:r>
              <a:rPr lang="zh-CN" altLang="en-US" sz="2000" dirty="0"/>
              <a:t>每迟交一天，本次实验分数多乘以一次</a:t>
            </a:r>
            <a:r>
              <a:rPr lang="en-US" altLang="zh-CN" sz="2000" dirty="0"/>
              <a:t>0.9</a:t>
            </a:r>
          </a:p>
        </p:txBody>
      </p:sp>
    </p:spTree>
    <p:extLst>
      <p:ext uri="{BB962C8B-B14F-4D97-AF65-F5344CB8AC3E}">
        <p14:creationId xmlns:p14="http://schemas.microsoft.com/office/powerpoint/2010/main" val="346314327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二值形态学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文本图像的二值形态学处理</a:t>
            </a:r>
            <a:endParaRPr lang="en-US" altLang="zh-CN" sz="2400" dirty="0"/>
          </a:p>
          <a:p>
            <a:pPr lvl="1"/>
            <a:r>
              <a:rPr lang="zh-CN" altLang="en-US" sz="2200" dirty="0"/>
              <a:t>长字符提取：图</a:t>
            </a:r>
            <a:r>
              <a:rPr lang="en-US" altLang="zh-CN" sz="2200" dirty="0"/>
              <a:t>9.29</a:t>
            </a:r>
          </a:p>
          <a:p>
            <a:pPr lvl="1"/>
            <a:r>
              <a:rPr lang="zh-CN" altLang="en-US" sz="2200" dirty="0"/>
              <a:t>空洞填充：图</a:t>
            </a:r>
            <a:r>
              <a:rPr lang="en-US" altLang="zh-CN" sz="2200" dirty="0"/>
              <a:t>9.31</a:t>
            </a:r>
          </a:p>
          <a:p>
            <a:pPr lvl="1"/>
            <a:r>
              <a:rPr lang="zh-CN" altLang="en-US" sz="2200" dirty="0"/>
              <a:t>边界清除：图</a:t>
            </a:r>
            <a:r>
              <a:rPr lang="en-US" altLang="zh-CN" sz="2200" dirty="0"/>
              <a:t>9.32</a:t>
            </a:r>
          </a:p>
          <a:p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E6E9-16BB-4D46-A8D6-97CC594B8C57}" type="slidenum">
              <a:rPr lang="en-US" altLang="zh-CN" smtClean="0"/>
              <a:pPr/>
              <a:t>3</a:t>
            </a:fld>
            <a:endParaRPr lang="en-US" altLang="zh-CN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54" b="50972"/>
          <a:stretch/>
        </p:blipFill>
        <p:spPr bwMode="auto">
          <a:xfrm>
            <a:off x="1223628" y="3062544"/>
            <a:ext cx="3300694" cy="152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2" t="48728"/>
          <a:stretch/>
        </p:blipFill>
        <p:spPr bwMode="auto">
          <a:xfrm>
            <a:off x="4948396" y="3032956"/>
            <a:ext cx="3332015" cy="159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4" t="49042"/>
          <a:stretch/>
        </p:blipFill>
        <p:spPr bwMode="auto">
          <a:xfrm>
            <a:off x="1212991" y="4951617"/>
            <a:ext cx="3346882" cy="1549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4948395" y="4966634"/>
            <a:ext cx="3332016" cy="153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2434402" y="45451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dirty="0"/>
              <a:t>原图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37524" y="454632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dirty="0"/>
              <a:t>长字符提取结果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9145" y="64770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dirty="0"/>
              <a:t>空洞填充结果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829573" y="646107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dirty="0"/>
              <a:t>边界清除结果</a:t>
            </a:r>
          </a:p>
        </p:txBody>
      </p:sp>
    </p:spTree>
    <p:extLst>
      <p:ext uri="{BB962C8B-B14F-4D97-AF65-F5344CB8AC3E}">
        <p14:creationId xmlns:p14="http://schemas.microsoft.com/office/powerpoint/2010/main" val="160957154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zh-CN" altLang="en-US" dirty="0"/>
              <a:t>灰度形态学</a:t>
            </a:r>
            <a:r>
              <a:rPr lang="en-US" altLang="zh-CN" dirty="0"/>
              <a:t>-I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使用顶帽变换纠正阴影，并进行图像分割：图</a:t>
            </a:r>
            <a:r>
              <a:rPr lang="en-US" altLang="zh-CN" sz="2400" dirty="0"/>
              <a:t>9.40</a:t>
            </a:r>
          </a:p>
          <a:p>
            <a:pPr lvl="1"/>
            <a:r>
              <a:rPr lang="zh-CN" altLang="en-US" sz="2200" dirty="0"/>
              <a:t>可调用</a:t>
            </a:r>
            <a:r>
              <a:rPr lang="en-US" altLang="zh-CN" sz="2200" dirty="0" err="1"/>
              <a:t>matlab</a:t>
            </a:r>
            <a:r>
              <a:rPr lang="zh-CN" altLang="en-US" sz="2200" dirty="0"/>
              <a:t>函数 </a:t>
            </a:r>
            <a:r>
              <a:rPr lang="en-US" altLang="zh-CN" sz="2200" dirty="0"/>
              <a:t>im2bw() </a:t>
            </a:r>
            <a:r>
              <a:rPr lang="zh-CN" altLang="en-US" sz="2200" dirty="0"/>
              <a:t>对纠正阴影后的图像进行最后一步阈值分割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E6E9-16BB-4D46-A8D6-97CC594B8C57}" type="slidenum">
              <a:rPr lang="en-US" altLang="zh-CN" smtClean="0"/>
              <a:pPr/>
              <a:t>4</a:t>
            </a:fld>
            <a:endParaRPr lang="en-US" altLang="zh-CN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585" y="2645850"/>
            <a:ext cx="6055539" cy="401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20024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灰度形态学</a:t>
            </a:r>
            <a:r>
              <a:rPr lang="en-US" altLang="zh-CN" dirty="0"/>
              <a:t>-II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粒度测定：图</a:t>
            </a:r>
            <a:r>
              <a:rPr lang="en-US" altLang="zh-CN" sz="2400" dirty="0"/>
              <a:t>9.41</a:t>
            </a:r>
          </a:p>
          <a:p>
            <a:pPr lvl="1"/>
            <a:r>
              <a:rPr lang="zh-CN" altLang="en-US" sz="2200" dirty="0"/>
              <a:t>自动检测图像中规则圆形颗粒尺寸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5</a:t>
            </a:fld>
            <a:endParaRPr lang="en-US" altLang="zh-CN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5727700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3047730"/>
            <a:ext cx="3254375" cy="256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994297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灰度形态学</a:t>
            </a:r>
            <a:r>
              <a:rPr lang="en-US" altLang="zh-CN" dirty="0"/>
              <a:t>-II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纹理分割：图</a:t>
            </a:r>
            <a:r>
              <a:rPr lang="en-US" altLang="zh-CN" sz="2400" dirty="0"/>
              <a:t>9.43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6</a:t>
            </a:fld>
            <a:endParaRPr lang="en-US" altLang="zh-CN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024844"/>
            <a:ext cx="4428492" cy="439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02856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Times New Roman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6832</TotalTime>
  <Words>207</Words>
  <Application>Microsoft Office PowerPoint</Application>
  <PresentationFormat>全屏显示(4:3)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Verdana</vt:lpstr>
      <vt:lpstr>Wingdings</vt:lpstr>
      <vt:lpstr>Profile</vt:lpstr>
      <vt:lpstr>《数字图像处理》 第五次编程作业</vt:lpstr>
      <vt:lpstr>作业安排及提交时间</vt:lpstr>
      <vt:lpstr>二值形态学</vt:lpstr>
      <vt:lpstr>灰度形态学-I</vt:lpstr>
      <vt:lpstr>灰度形态学-II</vt:lpstr>
      <vt:lpstr>灰度形态学-II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基于视觉特性的视频编码理论与方法研究</dc:title>
  <dc:creator>SwanTian</dc:creator>
  <cp:lastModifiedBy>Adam Zhou</cp:lastModifiedBy>
  <cp:revision>3776</cp:revision>
  <dcterms:created xsi:type="dcterms:W3CDTF">2006-10-11T01:50:00Z</dcterms:created>
  <dcterms:modified xsi:type="dcterms:W3CDTF">2025-11-16T14:12:49Z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